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99" r:id="rId5"/>
    <p:sldId id="539" r:id="rId6"/>
    <p:sldId id="538" r:id="rId7"/>
    <p:sldId id="540" r:id="rId8"/>
    <p:sldId id="542" r:id="rId9"/>
    <p:sldId id="465" r:id="rId10"/>
    <p:sldId id="541" r:id="rId11"/>
    <p:sldId id="547" r:id="rId12"/>
    <p:sldId id="545" r:id="rId13"/>
    <p:sldId id="546" r:id="rId14"/>
    <p:sldId id="526" r:id="rId15"/>
    <p:sldId id="537" r:id="rId16"/>
    <p:sldId id="544" r:id="rId17"/>
  </p:sldIdLst>
  <p:sldSz cx="14630400" cy="8229600"/>
  <p:notesSz cx="7023100" cy="93091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04CB827-8763-4082-8281-4741CBF40365}">
          <p14:sldIdLst>
            <p14:sldId id="299"/>
            <p14:sldId id="539"/>
            <p14:sldId id="538"/>
            <p14:sldId id="540"/>
            <p14:sldId id="542"/>
            <p14:sldId id="465"/>
            <p14:sldId id="541"/>
            <p14:sldId id="547"/>
            <p14:sldId id="545"/>
            <p14:sldId id="546"/>
            <p14:sldId id="526"/>
            <p14:sldId id="537"/>
            <p14:sldId id="5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6"/>
    <a:srgbClr val="CC9900"/>
    <a:srgbClr val="FFCC00"/>
    <a:srgbClr val="FFFF00"/>
    <a:srgbClr val="A81F5B"/>
    <a:srgbClr val="002F87"/>
    <a:srgbClr val="95B10B"/>
    <a:srgbClr val="CCCC00"/>
    <a:srgbClr val="738609"/>
    <a:srgbClr val="008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105AAC-93C6-4DA2-8BC5-1D606774FB02}" v="19" dt="2020-09-16T16:04:50.381"/>
    <p1510:client id="{AB162AC6-91A5-FEE8-3029-49C365F90CD6}" v="109" dt="2020-09-29T15:13:23.562"/>
    <p1510:client id="{C9CFCA99-6F1E-46E0-CE39-7FCC768129E5}" v="2211" dt="2020-09-23T16:26:00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592"/>
        <p:guide pos="460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xin, Tanya" userId="S::tanya.rexin@atco.com::a3d6bf95-96cb-4953-8b07-0e9dc9af879a" providerId="AD" clId="Web-{AB162AC6-91A5-FEE8-3029-49C365F90CD6}"/>
    <pc:docChg chg="delSld modSld sldOrd modSection">
      <pc:chgData name="Rexin, Tanya" userId="S::tanya.rexin@atco.com::a3d6bf95-96cb-4953-8b07-0e9dc9af879a" providerId="AD" clId="Web-{AB162AC6-91A5-FEE8-3029-49C365F90CD6}" dt="2020-09-29T15:13:23.562" v="104" actId="1076"/>
      <pc:docMkLst>
        <pc:docMk/>
      </pc:docMkLst>
      <pc:sldChg chg="addSp delSp modSp">
        <pc:chgData name="Rexin, Tanya" userId="S::tanya.rexin@atco.com::a3d6bf95-96cb-4953-8b07-0e9dc9af879a" providerId="AD" clId="Web-{AB162AC6-91A5-FEE8-3029-49C365F90CD6}" dt="2020-09-29T15:11:49.213" v="101" actId="14100"/>
        <pc:sldMkLst>
          <pc:docMk/>
          <pc:sldMk cId="3353445177" sldId="465"/>
        </pc:sldMkLst>
        <pc:spChg chg="mod">
          <ac:chgData name="Rexin, Tanya" userId="S::tanya.rexin@atco.com::a3d6bf95-96cb-4953-8b07-0e9dc9af879a" providerId="AD" clId="Web-{AB162AC6-91A5-FEE8-3029-49C365F90CD6}" dt="2020-09-29T14:55:00.798" v="39" actId="20577"/>
          <ac:spMkLst>
            <pc:docMk/>
            <pc:sldMk cId="3353445177" sldId="465"/>
            <ac:spMk id="6" creationId="{00000000-0000-0000-0000-000000000000}"/>
          </ac:spMkLst>
        </pc:spChg>
        <pc:picChg chg="del">
          <ac:chgData name="Rexin, Tanya" userId="S::tanya.rexin@atco.com::a3d6bf95-96cb-4953-8b07-0e9dc9af879a" providerId="AD" clId="Web-{AB162AC6-91A5-FEE8-3029-49C365F90CD6}" dt="2020-09-29T15:10:00.582" v="91"/>
          <ac:picMkLst>
            <pc:docMk/>
            <pc:sldMk cId="3353445177" sldId="465"/>
            <ac:picMk id="7" creationId="{00000000-0000-0000-0000-000000000000}"/>
          </ac:picMkLst>
        </pc:picChg>
        <pc:picChg chg="del mod">
          <ac:chgData name="Rexin, Tanya" userId="S::tanya.rexin@atco.com::a3d6bf95-96cb-4953-8b07-0e9dc9af879a" providerId="AD" clId="Web-{AB162AC6-91A5-FEE8-3029-49C365F90CD6}" dt="2020-09-29T15:11:26.149" v="97"/>
          <ac:picMkLst>
            <pc:docMk/>
            <pc:sldMk cId="3353445177" sldId="465"/>
            <ac:picMk id="8" creationId="{00000000-0000-0000-0000-000000000000}"/>
          </ac:picMkLst>
        </pc:picChg>
        <pc:picChg chg="add mod">
          <ac:chgData name="Rexin, Tanya" userId="S::tanya.rexin@atco.com::a3d6bf95-96cb-4953-8b07-0e9dc9af879a" providerId="AD" clId="Web-{AB162AC6-91A5-FEE8-3029-49C365F90CD6}" dt="2020-09-29T15:11:49.213" v="101" actId="14100"/>
          <ac:picMkLst>
            <pc:docMk/>
            <pc:sldMk cId="3353445177" sldId="465"/>
            <ac:picMk id="9" creationId="{A3CEDC38-76D1-436C-8EFD-7253612240DE}"/>
          </ac:picMkLst>
        </pc:picChg>
      </pc:sldChg>
      <pc:sldChg chg="modSp">
        <pc:chgData name="Rexin, Tanya" userId="S::tanya.rexin@atco.com::a3d6bf95-96cb-4953-8b07-0e9dc9af879a" providerId="AD" clId="Web-{AB162AC6-91A5-FEE8-3029-49C365F90CD6}" dt="2020-09-29T14:58:12.746" v="77" actId="14100"/>
        <pc:sldMkLst>
          <pc:docMk/>
          <pc:sldMk cId="3657094863" sldId="526"/>
        </pc:sldMkLst>
        <pc:spChg chg="mod">
          <ac:chgData name="Rexin, Tanya" userId="S::tanya.rexin@atco.com::a3d6bf95-96cb-4953-8b07-0e9dc9af879a" providerId="AD" clId="Web-{AB162AC6-91A5-FEE8-3029-49C365F90CD6}" dt="2020-09-29T14:58:12.746" v="77" actId="14100"/>
          <ac:spMkLst>
            <pc:docMk/>
            <pc:sldMk cId="3657094863" sldId="526"/>
            <ac:spMk id="31746" creationId="{00000000-0000-0000-0000-000000000000}"/>
          </ac:spMkLst>
        </pc:spChg>
      </pc:sldChg>
      <pc:sldChg chg="modSp">
        <pc:chgData name="Rexin, Tanya" userId="S::tanya.rexin@atco.com::a3d6bf95-96cb-4953-8b07-0e9dc9af879a" providerId="AD" clId="Web-{AB162AC6-91A5-FEE8-3029-49C365F90CD6}" dt="2020-09-29T14:58:24.106" v="78" actId="20577"/>
        <pc:sldMkLst>
          <pc:docMk/>
          <pc:sldMk cId="2560931403" sldId="537"/>
        </pc:sldMkLst>
        <pc:spChg chg="mod">
          <ac:chgData name="Rexin, Tanya" userId="S::tanya.rexin@atco.com::a3d6bf95-96cb-4953-8b07-0e9dc9af879a" providerId="AD" clId="Web-{AB162AC6-91A5-FEE8-3029-49C365F90CD6}" dt="2020-09-29T14:58:24.106" v="78" actId="20577"/>
          <ac:spMkLst>
            <pc:docMk/>
            <pc:sldMk cId="2560931403" sldId="537"/>
            <ac:spMk id="3" creationId="{00000000-0000-0000-0000-000000000000}"/>
          </ac:spMkLst>
        </pc:spChg>
      </pc:sldChg>
      <pc:sldChg chg="modSp">
        <pc:chgData name="Rexin, Tanya" userId="S::tanya.rexin@atco.com::a3d6bf95-96cb-4953-8b07-0e9dc9af879a" providerId="AD" clId="Web-{AB162AC6-91A5-FEE8-3029-49C365F90CD6}" dt="2020-09-24T17:50:25.279" v="6" actId="20577"/>
        <pc:sldMkLst>
          <pc:docMk/>
          <pc:sldMk cId="598610692" sldId="540"/>
        </pc:sldMkLst>
        <pc:spChg chg="mod">
          <ac:chgData name="Rexin, Tanya" userId="S::tanya.rexin@atco.com::a3d6bf95-96cb-4953-8b07-0e9dc9af879a" providerId="AD" clId="Web-{AB162AC6-91A5-FEE8-3029-49C365F90CD6}" dt="2020-09-24T17:50:25.279" v="6" actId="20577"/>
          <ac:spMkLst>
            <pc:docMk/>
            <pc:sldMk cId="598610692" sldId="540"/>
            <ac:spMk id="3" creationId="{AA85452F-675B-4542-A5B0-22D040A38658}"/>
          </ac:spMkLst>
        </pc:spChg>
      </pc:sldChg>
      <pc:sldChg chg="addSp modSp">
        <pc:chgData name="Rexin, Tanya" userId="S::tanya.rexin@atco.com::a3d6bf95-96cb-4953-8b07-0e9dc9af879a" providerId="AD" clId="Web-{AB162AC6-91A5-FEE8-3029-49C365F90CD6}" dt="2020-09-29T15:11:06.695" v="96" actId="14100"/>
        <pc:sldMkLst>
          <pc:docMk/>
          <pc:sldMk cId="3001569941" sldId="541"/>
        </pc:sldMkLst>
        <pc:spChg chg="mod">
          <ac:chgData name="Rexin, Tanya" userId="S::tanya.rexin@atco.com::a3d6bf95-96cb-4953-8b07-0e9dc9af879a" providerId="AD" clId="Web-{AB162AC6-91A5-FEE8-3029-49C365F90CD6}" dt="2020-09-29T14:55:00.735" v="36" actId="20577"/>
          <ac:spMkLst>
            <pc:docMk/>
            <pc:sldMk cId="3001569941" sldId="541"/>
            <ac:spMk id="6" creationId="{00000000-0000-0000-0000-000000000000}"/>
          </ac:spMkLst>
        </pc:spChg>
        <pc:picChg chg="add mod">
          <ac:chgData name="Rexin, Tanya" userId="S::tanya.rexin@atco.com::a3d6bf95-96cb-4953-8b07-0e9dc9af879a" providerId="AD" clId="Web-{AB162AC6-91A5-FEE8-3029-49C365F90CD6}" dt="2020-09-29T15:11:06.695" v="96" actId="14100"/>
          <ac:picMkLst>
            <pc:docMk/>
            <pc:sldMk cId="3001569941" sldId="541"/>
            <ac:picMk id="7" creationId="{7E520C53-6035-446C-A0CE-37723BE14C13}"/>
          </ac:picMkLst>
        </pc:picChg>
      </pc:sldChg>
      <pc:sldChg chg="addSp modSp ord">
        <pc:chgData name="Rexin, Tanya" userId="S::tanya.rexin@atco.com::a3d6bf95-96cb-4953-8b07-0e9dc9af879a" providerId="AD" clId="Web-{AB162AC6-91A5-FEE8-3029-49C365F90CD6}" dt="2020-09-29T15:13:23.562" v="104" actId="1076"/>
        <pc:sldMkLst>
          <pc:docMk/>
          <pc:sldMk cId="947075937" sldId="542"/>
        </pc:sldMkLst>
        <pc:spChg chg="mod">
          <ac:chgData name="Rexin, Tanya" userId="S::tanya.rexin@atco.com::a3d6bf95-96cb-4953-8b07-0e9dc9af879a" providerId="AD" clId="Web-{AB162AC6-91A5-FEE8-3029-49C365F90CD6}" dt="2020-09-29T14:53:51.528" v="17" actId="20577"/>
          <ac:spMkLst>
            <pc:docMk/>
            <pc:sldMk cId="947075937" sldId="542"/>
            <ac:spMk id="5" creationId="{00000000-0000-0000-0000-000000000000}"/>
          </ac:spMkLst>
        </pc:spChg>
        <pc:spChg chg="mod">
          <ac:chgData name="Rexin, Tanya" userId="S::tanya.rexin@atco.com::a3d6bf95-96cb-4953-8b07-0e9dc9af879a" providerId="AD" clId="Web-{AB162AC6-91A5-FEE8-3029-49C365F90CD6}" dt="2020-09-29T14:56:24.037" v="45" actId="14100"/>
          <ac:spMkLst>
            <pc:docMk/>
            <pc:sldMk cId="947075937" sldId="542"/>
            <ac:spMk id="6" creationId="{00000000-0000-0000-0000-000000000000}"/>
          </ac:spMkLst>
        </pc:spChg>
        <pc:picChg chg="add mod">
          <ac:chgData name="Rexin, Tanya" userId="S::tanya.rexin@atco.com::a3d6bf95-96cb-4953-8b07-0e9dc9af879a" providerId="AD" clId="Web-{AB162AC6-91A5-FEE8-3029-49C365F90CD6}" dt="2020-09-29T15:13:23.562" v="104" actId="1076"/>
          <ac:picMkLst>
            <pc:docMk/>
            <pc:sldMk cId="947075937" sldId="542"/>
            <ac:picMk id="7" creationId="{702BE9FB-D005-4385-9B7B-3698848D2FA6}"/>
          </ac:picMkLst>
        </pc:picChg>
      </pc:sldChg>
      <pc:sldChg chg="del">
        <pc:chgData name="Rexin, Tanya" userId="S::tanya.rexin@atco.com::a3d6bf95-96cb-4953-8b07-0e9dc9af879a" providerId="AD" clId="Web-{AB162AC6-91A5-FEE8-3029-49C365F90CD6}" dt="2020-09-24T17:50:25.326" v="8"/>
        <pc:sldMkLst>
          <pc:docMk/>
          <pc:sldMk cId="2733332755" sldId="543"/>
        </pc:sldMkLst>
      </pc:sldChg>
      <pc:sldChg chg="addSp modSp">
        <pc:chgData name="Rexin, Tanya" userId="S::tanya.rexin@atco.com::a3d6bf95-96cb-4953-8b07-0e9dc9af879a" providerId="AD" clId="Web-{AB162AC6-91A5-FEE8-3029-49C365F90CD6}" dt="2020-09-29T15:09:59.066" v="86" actId="1076"/>
        <pc:sldMkLst>
          <pc:docMk/>
          <pc:sldMk cId="1945188436" sldId="545"/>
        </pc:sldMkLst>
        <pc:spChg chg="mod">
          <ac:chgData name="Rexin, Tanya" userId="S::tanya.rexin@atco.com::a3d6bf95-96cb-4953-8b07-0e9dc9af879a" providerId="AD" clId="Web-{AB162AC6-91A5-FEE8-3029-49C365F90CD6}" dt="2020-09-29T14:58:00.448" v="65" actId="14100"/>
          <ac:spMkLst>
            <pc:docMk/>
            <pc:sldMk cId="1945188436" sldId="545"/>
            <ac:spMk id="6" creationId="{00000000-0000-0000-0000-000000000000}"/>
          </ac:spMkLst>
        </pc:spChg>
        <pc:picChg chg="add mod">
          <ac:chgData name="Rexin, Tanya" userId="S::tanya.rexin@atco.com::a3d6bf95-96cb-4953-8b07-0e9dc9af879a" providerId="AD" clId="Web-{AB162AC6-91A5-FEE8-3029-49C365F90CD6}" dt="2020-09-29T15:09:59.066" v="86" actId="1076"/>
          <ac:picMkLst>
            <pc:docMk/>
            <pc:sldMk cId="1945188436" sldId="545"/>
            <ac:picMk id="7" creationId="{C4070819-BFA8-4EBC-91C9-EEA6960EE265}"/>
          </ac:picMkLst>
        </pc:picChg>
      </pc:sldChg>
      <pc:sldChg chg="addSp modSp">
        <pc:chgData name="Rexin, Tanya" userId="S::tanya.rexin@atco.com::a3d6bf95-96cb-4953-8b07-0e9dc9af879a" providerId="AD" clId="Web-{AB162AC6-91A5-FEE8-3029-49C365F90CD6}" dt="2020-09-29T15:06:51.275" v="82" actId="14100"/>
        <pc:sldMkLst>
          <pc:docMk/>
          <pc:sldMk cId="3284548013" sldId="546"/>
        </pc:sldMkLst>
        <pc:spChg chg="mod">
          <ac:chgData name="Rexin, Tanya" userId="S::tanya.rexin@atco.com::a3d6bf95-96cb-4953-8b07-0e9dc9af879a" providerId="AD" clId="Web-{AB162AC6-91A5-FEE8-3029-49C365F90CD6}" dt="2020-09-29T14:58:00.714" v="73" actId="20577"/>
          <ac:spMkLst>
            <pc:docMk/>
            <pc:sldMk cId="3284548013" sldId="546"/>
            <ac:spMk id="6" creationId="{00000000-0000-0000-0000-000000000000}"/>
          </ac:spMkLst>
        </pc:spChg>
        <pc:picChg chg="add mod">
          <ac:chgData name="Rexin, Tanya" userId="S::tanya.rexin@atco.com::a3d6bf95-96cb-4953-8b07-0e9dc9af879a" providerId="AD" clId="Web-{AB162AC6-91A5-FEE8-3029-49C365F90CD6}" dt="2020-09-29T15:06:51.275" v="82" actId="14100"/>
          <ac:picMkLst>
            <pc:docMk/>
            <pc:sldMk cId="3284548013" sldId="546"/>
            <ac:picMk id="8" creationId="{6E87BF2C-02F8-4E0A-9D5E-DD1BB5E1E93E}"/>
          </ac:picMkLst>
        </pc:picChg>
      </pc:sldChg>
      <pc:sldChg chg="addSp modSp">
        <pc:chgData name="Rexin, Tanya" userId="S::tanya.rexin@atco.com::a3d6bf95-96cb-4953-8b07-0e9dc9af879a" providerId="AD" clId="Web-{AB162AC6-91A5-FEE8-3029-49C365F90CD6}" dt="2020-09-29T15:10:00.504" v="90" actId="14100"/>
        <pc:sldMkLst>
          <pc:docMk/>
          <pc:sldMk cId="2460851673" sldId="547"/>
        </pc:sldMkLst>
        <pc:spChg chg="mod">
          <ac:chgData name="Rexin, Tanya" userId="S::tanya.rexin@atco.com::a3d6bf95-96cb-4953-8b07-0e9dc9af879a" providerId="AD" clId="Web-{AB162AC6-91A5-FEE8-3029-49C365F90CD6}" dt="2020-09-29T14:56:24.084" v="46" actId="20577"/>
          <ac:spMkLst>
            <pc:docMk/>
            <pc:sldMk cId="2460851673" sldId="547"/>
            <ac:spMk id="5" creationId="{00000000-0000-0000-0000-000000000000}"/>
          </ac:spMkLst>
        </pc:spChg>
        <pc:spChg chg="mod">
          <ac:chgData name="Rexin, Tanya" userId="S::tanya.rexin@atco.com::a3d6bf95-96cb-4953-8b07-0e9dc9af879a" providerId="AD" clId="Web-{AB162AC6-91A5-FEE8-3029-49C365F90CD6}" dt="2020-09-29T14:56:24.459" v="57" actId="20577"/>
          <ac:spMkLst>
            <pc:docMk/>
            <pc:sldMk cId="2460851673" sldId="547"/>
            <ac:spMk id="6" creationId="{00000000-0000-0000-0000-000000000000}"/>
          </ac:spMkLst>
        </pc:spChg>
        <pc:picChg chg="add mod">
          <ac:chgData name="Rexin, Tanya" userId="S::tanya.rexin@atco.com::a3d6bf95-96cb-4953-8b07-0e9dc9af879a" providerId="AD" clId="Web-{AB162AC6-91A5-FEE8-3029-49C365F90CD6}" dt="2020-09-29T15:10:00.504" v="90" actId="14100"/>
          <ac:picMkLst>
            <pc:docMk/>
            <pc:sldMk cId="2460851673" sldId="547"/>
            <ac:picMk id="8" creationId="{703868DD-AC48-4BEC-8B68-E831CD6A8387}"/>
          </ac:picMkLst>
        </pc:picChg>
      </pc:sldChg>
    </pc:docChg>
  </pc:docChgLst>
  <pc:docChgLst>
    <pc:chgData name="Ferguson, Jeff" userId="S::jeff.ferguson@atco.com::756bf926-0c11-4b86-83dc-4a0a7f4dd285" providerId="AD" clId="Web-{C9CFCA99-6F1E-46E0-CE39-7FCC768129E5}"/>
    <pc:docChg chg="addSld modSld modSection">
      <pc:chgData name="Ferguson, Jeff" userId="S::jeff.ferguson@atco.com::756bf926-0c11-4b86-83dc-4a0a7f4dd285" providerId="AD" clId="Web-{C9CFCA99-6F1E-46E0-CE39-7FCC768129E5}" dt="2020-09-23T16:25:59.936" v="2195" actId="20577"/>
      <pc:docMkLst>
        <pc:docMk/>
      </pc:docMkLst>
      <pc:sldChg chg="modSp">
        <pc:chgData name="Ferguson, Jeff" userId="S::jeff.ferguson@atco.com::756bf926-0c11-4b86-83dc-4a0a7f4dd285" providerId="AD" clId="Web-{C9CFCA99-6F1E-46E0-CE39-7FCC768129E5}" dt="2020-09-23T16:20:44.025" v="1111" actId="20577"/>
        <pc:sldMkLst>
          <pc:docMk/>
          <pc:sldMk cId="3353445177" sldId="465"/>
        </pc:sldMkLst>
        <pc:spChg chg="mod">
          <ac:chgData name="Ferguson, Jeff" userId="S::jeff.ferguson@atco.com::756bf926-0c11-4b86-83dc-4a0a7f4dd285" providerId="AD" clId="Web-{C9CFCA99-6F1E-46E0-CE39-7FCC768129E5}" dt="2020-09-23T16:20:44.025" v="1111" actId="20577"/>
          <ac:spMkLst>
            <pc:docMk/>
            <pc:sldMk cId="3353445177" sldId="465"/>
            <ac:spMk id="6" creationId="{00000000-0000-0000-0000-000000000000}"/>
          </ac:spMkLst>
        </pc:spChg>
      </pc:sldChg>
      <pc:sldChg chg="modSp">
        <pc:chgData name="Ferguson, Jeff" userId="S::jeff.ferguson@atco.com::756bf926-0c11-4b86-83dc-4a0a7f4dd285" providerId="AD" clId="Web-{C9CFCA99-6F1E-46E0-CE39-7FCC768129E5}" dt="2020-09-23T16:20:14.477" v="892" actId="20577"/>
        <pc:sldMkLst>
          <pc:docMk/>
          <pc:sldMk cId="2560931403" sldId="537"/>
        </pc:sldMkLst>
        <pc:spChg chg="mod">
          <ac:chgData name="Ferguson, Jeff" userId="S::jeff.ferguson@atco.com::756bf926-0c11-4b86-83dc-4a0a7f4dd285" providerId="AD" clId="Web-{C9CFCA99-6F1E-46E0-CE39-7FCC768129E5}" dt="2020-09-23T16:20:14.477" v="892" actId="20577"/>
          <ac:spMkLst>
            <pc:docMk/>
            <pc:sldMk cId="2560931403" sldId="537"/>
            <ac:spMk id="3" creationId="{00000000-0000-0000-0000-000000000000}"/>
          </ac:spMkLst>
        </pc:spChg>
      </pc:sldChg>
      <pc:sldChg chg="modSp">
        <pc:chgData name="Ferguson, Jeff" userId="S::jeff.ferguson@atco.com::756bf926-0c11-4b86-83dc-4a0a7f4dd285" providerId="AD" clId="Web-{C9CFCA99-6F1E-46E0-CE39-7FCC768129E5}" dt="2020-09-23T16:25:59.936" v="2194" actId="20577"/>
        <pc:sldMkLst>
          <pc:docMk/>
          <pc:sldMk cId="1515830476" sldId="538"/>
        </pc:sldMkLst>
        <pc:spChg chg="mod">
          <ac:chgData name="Ferguson, Jeff" userId="S::jeff.ferguson@atco.com::756bf926-0c11-4b86-83dc-4a0a7f4dd285" providerId="AD" clId="Web-{C9CFCA99-6F1E-46E0-CE39-7FCC768129E5}" dt="2020-09-23T16:25:59.936" v="2194" actId="20577"/>
          <ac:spMkLst>
            <pc:docMk/>
            <pc:sldMk cId="1515830476" sldId="538"/>
            <ac:spMk id="3" creationId="{EEB41976-C70F-4662-BF01-BF5C80BE7066}"/>
          </ac:spMkLst>
        </pc:spChg>
      </pc:sldChg>
      <pc:sldChg chg="modSp">
        <pc:chgData name="Ferguson, Jeff" userId="S::jeff.ferguson@atco.com::756bf926-0c11-4b86-83dc-4a0a7f4dd285" providerId="AD" clId="Web-{C9CFCA99-6F1E-46E0-CE39-7FCC768129E5}" dt="2020-09-23T16:14:41.112" v="719" actId="20577"/>
        <pc:sldMkLst>
          <pc:docMk/>
          <pc:sldMk cId="598610692" sldId="540"/>
        </pc:sldMkLst>
        <pc:spChg chg="mod">
          <ac:chgData name="Ferguson, Jeff" userId="S::jeff.ferguson@atco.com::756bf926-0c11-4b86-83dc-4a0a7f4dd285" providerId="AD" clId="Web-{C9CFCA99-6F1E-46E0-CE39-7FCC768129E5}" dt="2020-09-23T16:14:41.112" v="719" actId="20577"/>
          <ac:spMkLst>
            <pc:docMk/>
            <pc:sldMk cId="598610692" sldId="540"/>
            <ac:spMk id="3" creationId="{AA85452F-675B-4542-A5B0-22D040A38658}"/>
          </ac:spMkLst>
        </pc:spChg>
      </pc:sldChg>
      <pc:sldChg chg="modSp">
        <pc:chgData name="Ferguson, Jeff" userId="S::jeff.ferguson@atco.com::756bf926-0c11-4b86-83dc-4a0a7f4dd285" providerId="AD" clId="Web-{C9CFCA99-6F1E-46E0-CE39-7FCC768129E5}" dt="2020-09-23T16:20:54.635" v="1117" actId="20577"/>
        <pc:sldMkLst>
          <pc:docMk/>
          <pc:sldMk cId="3001569941" sldId="541"/>
        </pc:sldMkLst>
        <pc:spChg chg="mod">
          <ac:chgData name="Ferguson, Jeff" userId="S::jeff.ferguson@atco.com::756bf926-0c11-4b86-83dc-4a0a7f4dd285" providerId="AD" clId="Web-{C9CFCA99-6F1E-46E0-CE39-7FCC768129E5}" dt="2020-09-23T16:20:54.635" v="1117" actId="20577"/>
          <ac:spMkLst>
            <pc:docMk/>
            <pc:sldMk cId="3001569941" sldId="541"/>
            <ac:spMk id="6" creationId="{00000000-0000-0000-0000-000000000000}"/>
          </ac:spMkLst>
        </pc:spChg>
      </pc:sldChg>
      <pc:sldChg chg="modSp">
        <pc:chgData name="Ferguson, Jeff" userId="S::jeff.ferguson@atco.com::756bf926-0c11-4b86-83dc-4a0a7f4dd285" providerId="AD" clId="Web-{C9CFCA99-6F1E-46E0-CE39-7FCC768129E5}" dt="2020-09-23T16:21:51.451" v="1440" actId="20577"/>
        <pc:sldMkLst>
          <pc:docMk/>
          <pc:sldMk cId="947075937" sldId="542"/>
        </pc:sldMkLst>
        <pc:spChg chg="mod">
          <ac:chgData name="Ferguson, Jeff" userId="S::jeff.ferguson@atco.com::756bf926-0c11-4b86-83dc-4a0a7f4dd285" providerId="AD" clId="Web-{C9CFCA99-6F1E-46E0-CE39-7FCC768129E5}" dt="2020-09-23T16:12:06.227" v="208" actId="20577"/>
          <ac:spMkLst>
            <pc:docMk/>
            <pc:sldMk cId="947075937" sldId="542"/>
            <ac:spMk id="2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12:30.307" v="360" actId="20577"/>
          <ac:spMkLst>
            <pc:docMk/>
            <pc:sldMk cId="947075937" sldId="542"/>
            <ac:spMk id="5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21:51.451" v="1440" actId="20577"/>
          <ac:spMkLst>
            <pc:docMk/>
            <pc:sldMk cId="947075937" sldId="542"/>
            <ac:spMk id="6" creationId="{00000000-0000-0000-0000-000000000000}"/>
          </ac:spMkLst>
        </pc:spChg>
      </pc:sldChg>
      <pc:sldChg chg="modSp add replId">
        <pc:chgData name="Ferguson, Jeff" userId="S::jeff.ferguson@atco.com::756bf926-0c11-4b86-83dc-4a0a7f4dd285" providerId="AD" clId="Web-{C9CFCA99-6F1E-46E0-CE39-7FCC768129E5}" dt="2020-09-23T16:22:03.702" v="1446" actId="20577"/>
        <pc:sldMkLst>
          <pc:docMk/>
          <pc:sldMk cId="1945188436" sldId="545"/>
        </pc:sldMkLst>
        <pc:spChg chg="mod">
          <ac:chgData name="Ferguson, Jeff" userId="S::jeff.ferguson@atco.com::756bf926-0c11-4b86-83dc-4a0a7f4dd285" providerId="AD" clId="Web-{C9CFCA99-6F1E-46E0-CE39-7FCC768129E5}" dt="2020-09-23T16:14:53.550" v="736" actId="20577"/>
          <ac:spMkLst>
            <pc:docMk/>
            <pc:sldMk cId="1945188436" sldId="545"/>
            <ac:spMk id="2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15:12.036" v="753" actId="20577"/>
          <ac:spMkLst>
            <pc:docMk/>
            <pc:sldMk cId="1945188436" sldId="545"/>
            <ac:spMk id="5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22:03.702" v="1446" actId="20577"/>
          <ac:spMkLst>
            <pc:docMk/>
            <pc:sldMk cId="1945188436" sldId="545"/>
            <ac:spMk id="6" creationId="{00000000-0000-0000-0000-000000000000}"/>
          </ac:spMkLst>
        </pc:spChg>
      </pc:sldChg>
      <pc:sldChg chg="addSp modSp add replId">
        <pc:chgData name="Ferguson, Jeff" userId="S::jeff.ferguson@atco.com::756bf926-0c11-4b86-83dc-4a0a7f4dd285" providerId="AD" clId="Web-{C9CFCA99-6F1E-46E0-CE39-7FCC768129E5}" dt="2020-09-23T16:23:02.971" v="1719" actId="20577"/>
        <pc:sldMkLst>
          <pc:docMk/>
          <pc:sldMk cId="3284548013" sldId="546"/>
        </pc:sldMkLst>
        <pc:spChg chg="mod">
          <ac:chgData name="Ferguson, Jeff" userId="S::jeff.ferguson@atco.com::756bf926-0c11-4b86-83dc-4a0a7f4dd285" providerId="AD" clId="Web-{C9CFCA99-6F1E-46E0-CE39-7FCC768129E5}" dt="2020-09-23T16:15:44.569" v="763" actId="20577"/>
          <ac:spMkLst>
            <pc:docMk/>
            <pc:sldMk cId="3284548013" sldId="546"/>
            <ac:spMk id="2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15:59.570" v="818" actId="20577"/>
          <ac:spMkLst>
            <pc:docMk/>
            <pc:sldMk cId="3284548013" sldId="546"/>
            <ac:spMk id="5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23:02.971" v="1719" actId="20577"/>
          <ac:spMkLst>
            <pc:docMk/>
            <pc:sldMk cId="3284548013" sldId="546"/>
            <ac:spMk id="6" creationId="{00000000-0000-0000-0000-000000000000}"/>
          </ac:spMkLst>
        </pc:spChg>
        <pc:spChg chg="add mod">
          <ac:chgData name="Ferguson, Jeff" userId="S::jeff.ferguson@atco.com::756bf926-0c11-4b86-83dc-4a0a7f4dd285" providerId="AD" clId="Web-{C9CFCA99-6F1E-46E0-CE39-7FCC768129E5}" dt="2020-09-23T16:16:16.649" v="832" actId="20577"/>
          <ac:spMkLst>
            <pc:docMk/>
            <pc:sldMk cId="3284548013" sldId="546"/>
            <ac:spMk id="7" creationId="{AFD87AF5-1EBF-4BF0-B269-AC7218DD9C3D}"/>
          </ac:spMkLst>
        </pc:spChg>
      </pc:sldChg>
      <pc:sldChg chg="addSp modSp add replId">
        <pc:chgData name="Ferguson, Jeff" userId="S::jeff.ferguson@atco.com::756bf926-0c11-4b86-83dc-4a0a7f4dd285" providerId="AD" clId="Web-{C9CFCA99-6F1E-46E0-CE39-7FCC768129E5}" dt="2020-09-23T16:24:30.696" v="1935" actId="20577"/>
        <pc:sldMkLst>
          <pc:docMk/>
          <pc:sldMk cId="2460851673" sldId="547"/>
        </pc:sldMkLst>
        <pc:spChg chg="mod">
          <ac:chgData name="Ferguson, Jeff" userId="S::jeff.ferguson@atco.com::756bf926-0c11-4b86-83dc-4a0a7f4dd285" providerId="AD" clId="Web-{C9CFCA99-6F1E-46E0-CE39-7FCC768129E5}" dt="2020-09-23T16:23:13.894" v="1760" actId="20577"/>
          <ac:spMkLst>
            <pc:docMk/>
            <pc:sldMk cId="2460851673" sldId="547"/>
            <ac:spMk id="2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23:28.926" v="1798" actId="20577"/>
          <ac:spMkLst>
            <pc:docMk/>
            <pc:sldMk cId="2460851673" sldId="547"/>
            <ac:spMk id="5" creationId="{00000000-0000-0000-0000-000000000000}"/>
          </ac:spMkLst>
        </pc:spChg>
        <pc:spChg chg="mod">
          <ac:chgData name="Ferguson, Jeff" userId="S::jeff.ferguson@atco.com::756bf926-0c11-4b86-83dc-4a0a7f4dd285" providerId="AD" clId="Web-{C9CFCA99-6F1E-46E0-CE39-7FCC768129E5}" dt="2020-09-23T16:24:19.992" v="1932" actId="20577"/>
          <ac:spMkLst>
            <pc:docMk/>
            <pc:sldMk cId="2460851673" sldId="547"/>
            <ac:spMk id="6" creationId="{00000000-0000-0000-0000-000000000000}"/>
          </ac:spMkLst>
        </pc:spChg>
        <pc:spChg chg="add mod">
          <ac:chgData name="Ferguson, Jeff" userId="S::jeff.ferguson@atco.com::756bf926-0c11-4b86-83dc-4a0a7f4dd285" providerId="AD" clId="Web-{C9CFCA99-6F1E-46E0-CE39-7FCC768129E5}" dt="2020-09-23T16:24:30.696" v="1935" actId="20577"/>
          <ac:spMkLst>
            <pc:docMk/>
            <pc:sldMk cId="2460851673" sldId="547"/>
            <ac:spMk id="7" creationId="{309AA6D8-8115-4FD5-A2F3-AED534E8C75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E3C3D57A-A4E0-4390-AC96-7DF9297B9A9C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FCA57853-1342-443F-BC03-F345B886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50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3043343" cy="465455"/>
          </a:xfrm>
          <a:prstGeom prst="rect">
            <a:avLst/>
          </a:prstGeom>
        </p:spPr>
        <p:txBody>
          <a:bodyPr vert="horz" lIns="93287" tIns="46643" rIns="93287" bIns="4664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4"/>
            <a:ext cx="3043343" cy="465455"/>
          </a:xfrm>
          <a:prstGeom prst="rect">
            <a:avLst/>
          </a:prstGeom>
        </p:spPr>
        <p:txBody>
          <a:bodyPr vert="horz" lIns="93287" tIns="46643" rIns="93287" bIns="46643" rtlCol="0"/>
          <a:lstStyle>
            <a:lvl1pPr algn="r">
              <a:defRPr sz="1200"/>
            </a:lvl1pPr>
          </a:lstStyle>
          <a:p>
            <a:fld id="{738844E1-18A9-4A86-A815-8DF3AC304393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5538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3" rIns="93287" bIns="4664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4"/>
            <a:ext cx="5618480" cy="4189095"/>
          </a:xfrm>
          <a:prstGeom prst="rect">
            <a:avLst/>
          </a:prstGeom>
        </p:spPr>
        <p:txBody>
          <a:bodyPr vert="horz" lIns="93287" tIns="46643" rIns="93287" bIns="4664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3"/>
            <a:ext cx="3043343" cy="465455"/>
          </a:xfrm>
          <a:prstGeom prst="rect">
            <a:avLst/>
          </a:prstGeom>
        </p:spPr>
        <p:txBody>
          <a:bodyPr vert="horz" lIns="93287" tIns="46643" rIns="93287" bIns="4664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3"/>
            <a:ext cx="3043343" cy="465455"/>
          </a:xfrm>
          <a:prstGeom prst="rect">
            <a:avLst/>
          </a:prstGeom>
        </p:spPr>
        <p:txBody>
          <a:bodyPr vert="horz" lIns="93287" tIns="46643" rIns="93287" bIns="46643" rtlCol="0" anchor="b"/>
          <a:lstStyle>
            <a:lvl1pPr algn="r">
              <a:defRPr sz="1200"/>
            </a:lvl1pPr>
          </a:lstStyle>
          <a:p>
            <a:fld id="{E59B108F-815A-4223-AFF8-A5917B2BF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98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B108F-815A-4223-AFF8-A5917B2BF2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9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B108F-815A-4223-AFF8-A5917B2BF2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3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B108F-815A-4223-AFF8-A5917B2BF2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13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B108F-815A-4223-AFF8-A5917B2BF2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67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B108F-815A-4223-AFF8-A5917B2BF2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24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B108F-815A-4223-AFF8-A5917B2BF2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09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B108F-815A-4223-AFF8-A5917B2BF2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88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20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57670" indent="-291413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65646" indent="-233129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31908" indent="-233129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98166" indent="-233129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64426" indent="-2331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30685" indent="-2331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96941" indent="-2331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963202" indent="-2331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CEEEAB8-FE8C-4528-B261-4FE089B2272B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7651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6956C-EE47-40E4-979D-3BB3E182875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87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5" t="-1" r="4673" b="-4651"/>
          <a:stretch/>
        </p:blipFill>
        <p:spPr>
          <a:xfrm>
            <a:off x="-1896534" y="-609600"/>
            <a:ext cx="16526934" cy="9296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800600"/>
            <a:ext cx="12435840" cy="1139190"/>
          </a:xfrm>
        </p:spPr>
        <p:txBody>
          <a:bodyPr>
            <a:noAutofit/>
          </a:bodyPr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5806440"/>
            <a:ext cx="10241280" cy="59436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8" t="35576" r="26986" b="36210"/>
          <a:stretch/>
        </p:blipFill>
        <p:spPr>
          <a:xfrm>
            <a:off x="520643" y="3647596"/>
            <a:ext cx="2527358" cy="9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9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_Temp Stru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46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_Ret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 flipH="1">
            <a:off x="0" y="0"/>
            <a:ext cx="146304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98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Site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305550" y="1371600"/>
            <a:ext cx="20193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6517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Renew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305550" y="1371600"/>
            <a:ext cx="20193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9994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_Gas Pipe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90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Gene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305550" y="1371600"/>
            <a:ext cx="20193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559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Pipeline Mainte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305550" y="1371600"/>
            <a:ext cx="20193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011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305550" y="1371600"/>
            <a:ext cx="20193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1695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Souther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305550" y="1371600"/>
            <a:ext cx="20193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00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3629"/>
            <a:ext cx="14630400" cy="76236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7560" y="2133600"/>
            <a:ext cx="12435840" cy="4034790"/>
          </a:xfrm>
        </p:spPr>
        <p:txBody>
          <a:bodyPr anchor="t">
            <a:noAutofit/>
          </a:bodyPr>
          <a:lstStyle>
            <a:lvl1pPr marL="742950" indent="-742950" algn="l">
              <a:buFont typeface="+mj-lt"/>
              <a:buAutoNum type="arabicPeriod"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7560" y="1219200"/>
            <a:ext cx="10241280" cy="594360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CONTENTS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14400" y="1828800"/>
            <a:ext cx="16002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22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0" y="7774229"/>
            <a:ext cx="5836920" cy="379266"/>
          </a:xfrm>
          <a:prstGeom prst="rect">
            <a:avLst/>
          </a:prstGeom>
        </p:spPr>
        <p:txBody>
          <a:bodyPr/>
          <a:lstStyle/>
          <a:p>
            <a:fld id="{4FDA72DE-6871-460F-835C-F83742FEF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1600200"/>
            <a:ext cx="13167360" cy="41148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0" y="7774229"/>
            <a:ext cx="5836920" cy="379266"/>
          </a:xfrm>
          <a:prstGeom prst="rect">
            <a:avLst/>
          </a:prstGeom>
        </p:spPr>
        <p:txBody>
          <a:bodyPr/>
          <a:lstStyle/>
          <a:p>
            <a:fld id="{4FDA72DE-6871-460F-835C-F83742FEF1A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731520" y="5867400"/>
            <a:ext cx="13167360" cy="16764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242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524000"/>
            <a:ext cx="6461760" cy="4114800"/>
          </a:xfrm>
        </p:spPr>
        <p:txBody>
          <a:bodyPr/>
          <a:lstStyle>
            <a:lvl1pPr>
              <a:defRPr sz="4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3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9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7120" y="1524000"/>
            <a:ext cx="6461760" cy="4114800"/>
          </a:xfrm>
        </p:spPr>
        <p:txBody>
          <a:bodyPr/>
          <a:lstStyle>
            <a:lvl1pPr>
              <a:defRPr sz="4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3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9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flipH="1">
            <a:off x="0" y="7774229"/>
            <a:ext cx="5836920" cy="379266"/>
          </a:xfrm>
          <a:prstGeom prst="rect">
            <a:avLst/>
          </a:prstGeom>
        </p:spPr>
        <p:txBody>
          <a:bodyPr/>
          <a:lstStyle/>
          <a:p>
            <a:fld id="{4FDA72DE-6871-460F-835C-F83742FEF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1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019300" y="0"/>
            <a:ext cx="10591800" cy="731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8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305550" y="1371600"/>
            <a:ext cx="20193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958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_Electric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6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nsition Slide_Perm Stru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0" y="0"/>
            <a:ext cx="14630400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381000"/>
            <a:ext cx="13167360" cy="137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0" y="1807844"/>
            <a:ext cx="10058400" cy="5431156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057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7652404"/>
            <a:ext cx="146304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07844"/>
            <a:ext cx="13167360" cy="54311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 flipH="1">
            <a:off x="0" y="7774229"/>
            <a:ext cx="5836920" cy="379266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FDA72DE-6871-460F-835C-F83742FEF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0" y="7652404"/>
            <a:ext cx="146304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0" y="7699086"/>
            <a:ext cx="14630400" cy="529553"/>
          </a:xfrm>
          <a:prstGeom prst="rect">
            <a:avLst/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/>
          <p:cNvSpPr txBox="1">
            <a:spLocks/>
          </p:cNvSpPr>
          <p:nvPr userDrawn="1"/>
        </p:nvSpPr>
        <p:spPr>
          <a:xfrm flipH="1">
            <a:off x="0" y="7774229"/>
            <a:ext cx="5836920" cy="379266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defPPr>
              <a:defRPr lang="en-US"/>
            </a:defPPr>
            <a:lvl1pPr marL="0" algn="l" defTabSz="130622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3110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6220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9331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12441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65551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18661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71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4882" algn="l" defTabSz="1306220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DA72DE-6871-460F-835C-F83742FEF1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0" y="7798879"/>
            <a:ext cx="994429" cy="329965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7652404"/>
            <a:ext cx="146304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6"/>
          <p:cNvSpPr txBox="1">
            <a:spLocks/>
          </p:cNvSpPr>
          <p:nvPr userDrawn="1"/>
        </p:nvSpPr>
        <p:spPr>
          <a:xfrm>
            <a:off x="4648200" y="7807707"/>
            <a:ext cx="8458200" cy="3123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224610" indent="-571500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63421" indent="-457200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16531" indent="-457200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69641" indent="-457200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solidFill>
                  <a:schemeClr val="bg1"/>
                </a:solidFill>
              </a:rPr>
              <a:t>2018 Core Presentation</a:t>
            </a:r>
          </a:p>
        </p:txBody>
      </p:sp>
    </p:spTree>
    <p:extLst>
      <p:ext uri="{BB962C8B-B14F-4D97-AF65-F5344CB8AC3E}">
        <p14:creationId xmlns:p14="http://schemas.microsoft.com/office/powerpoint/2010/main" val="419756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0" r:id="rId3"/>
    <p:sldLayoutId id="2147483677" r:id="rId4"/>
    <p:sldLayoutId id="2147483652" r:id="rId5"/>
    <p:sldLayoutId id="2147483661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5" r:id="rId14"/>
    <p:sldLayoutId id="2147483674" r:id="rId15"/>
    <p:sldLayoutId id="2147483673" r:id="rId16"/>
    <p:sldLayoutId id="2147483671" r:id="rId17"/>
    <p:sldLayoutId id="2147483672" r:id="rId18"/>
  </p:sldLayoutIdLst>
  <p:hf hdr="0" ftr="0" dt="0"/>
  <p:txStyles>
    <p:titleStyle>
      <a:lvl1pPr algn="ctr" defTabSz="1306220" rtl="0" eaLnBrk="1" latinLnBrk="0" hangingPunct="1">
        <a:spcBef>
          <a:spcPct val="0"/>
        </a:spcBef>
        <a:buNone/>
        <a:defRPr sz="4000" b="1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224610" indent="-571500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763421" indent="-457200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2416531" indent="-457200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3069641" indent="-457200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7400F9-C94C-4664-92D0-EF0CA1CC70CA}"/>
              </a:ext>
            </a:extLst>
          </p:cNvPr>
          <p:cNvSpPr txBox="1"/>
          <p:nvPr/>
        </p:nvSpPr>
        <p:spPr>
          <a:xfrm>
            <a:off x="-1066800" y="5105400"/>
            <a:ext cx="14249400" cy="110799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ATCO Frontec Virtual Career Fair</a:t>
            </a:r>
          </a:p>
        </p:txBody>
      </p:sp>
    </p:spTree>
    <p:extLst>
      <p:ext uri="{BB962C8B-B14F-4D97-AF65-F5344CB8AC3E}">
        <p14:creationId xmlns:p14="http://schemas.microsoft.com/office/powerpoint/2010/main" val="935472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Silvertip Lodge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10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90600" y="1678513"/>
            <a:ext cx="6555381" cy="125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6296" tIns="73149" rIns="146296" bIns="73149" anchor="t">
            <a:spAutoFit/>
          </a:bodyPr>
          <a:lstStyle>
            <a:lvl1pPr marL="180975" indent="-180975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defRPr/>
            </a:pPr>
            <a:r>
              <a:rPr lang="en-US" sz="2400" b="0">
                <a:latin typeface="+mn-lt"/>
                <a:cs typeface="Arial"/>
              </a:rPr>
              <a:t>This camp is a hotel-style workforce accommodation facility with 250 person occupancy supporting the Couer Silvertip Mine.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241148"/>
            <a:ext cx="8246641" cy="6257091"/>
          </a:xfrm>
          <a:prstGeom prst="rect">
            <a:avLst/>
          </a:prstGeom>
          <a:noFill/>
        </p:spPr>
        <p:txBody>
          <a:bodyPr wrap="square" lIns="146296" tIns="73149" rIns="146296" bIns="73149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>
                <a:cs typeface="Arial"/>
              </a:rPr>
              <a:t>Highlights:</a:t>
            </a:r>
            <a:br>
              <a:rPr lang="en-US" sz="2800" b="1" dirty="0">
                <a:cs typeface="Arial" panose="020B0604020202020204" pitchFamily="34" charset="0"/>
              </a:rPr>
            </a:b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Camp opened in 2018</a:t>
            </a: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Full time, permanent positions 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All positions work on a 14 day on, 14 day off rotation with 12-hour shifts.</a:t>
            </a: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Flights are included from Kelowna, Nanaimo, Prince George, Whitehorse, and Vancouver.</a:t>
            </a: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048370" y="990600"/>
            <a:ext cx="6533660" cy="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F7A4115-409C-41BB-8D4E-B10FA3AD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7751124"/>
            <a:ext cx="1780186" cy="4023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D87AF5-1EBF-4BF0-B269-AC7218DD9C3D}"/>
              </a:ext>
            </a:extLst>
          </p:cNvPr>
          <p:cNvSpPr txBox="1"/>
          <p:nvPr/>
        </p:nvSpPr>
        <p:spPr>
          <a:xfrm>
            <a:off x="5943600" y="3886200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600">
              <a:cs typeface="Calibri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6E87BF2C-02F8-4E0A-9D5E-DD1BB5E1E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5886" y="1571328"/>
            <a:ext cx="5312227" cy="327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548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34404"/>
            <a:ext cx="6781800" cy="5381896"/>
          </a:xfrm>
        </p:spPr>
        <p:txBody>
          <a:bodyPr vert="horz" lIns="130622" tIns="65311" rIns="130622" bIns="65311" rtlCol="0" anchor="t">
            <a:noAutofit/>
          </a:bodyPr>
          <a:lstStyle/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2400" b="1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Cook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altLang="en-US" sz="2400" b="1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nd</a:t>
            </a: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Cook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en-US" altLang="en-US" sz="2400" b="1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rd</a:t>
            </a: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Cook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Bakers Assistant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Salad Sandwich Maker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Dishwasher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Kitchen Help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Housekeeping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Janitorial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Front Desk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410845" indent="-238125" algn="just">
              <a:spcAft>
                <a:spcPts val="720"/>
              </a:spcAft>
              <a:buSzPct val="80000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Maintenance/Trades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71600" y="475308"/>
            <a:ext cx="10424160" cy="115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728" tIns="54864" rIns="109728" bIns="54864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800" spc="-168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Available Positions</a:t>
            </a:r>
          </a:p>
        </p:txBody>
      </p:sp>
      <p:pic>
        <p:nvPicPr>
          <p:cNvPr id="6" name="Picture 3" descr="O:\Data\Marketing Communications\3 Graphic Design Projects\Current Projects\ASL-440 HR Orientation Package\Approved Design\Links\For PPT Images\IMG_13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5499" r="19956" b="13762"/>
          <a:stretch/>
        </p:blipFill>
        <p:spPr bwMode="auto">
          <a:xfrm>
            <a:off x="7772401" y="1894703"/>
            <a:ext cx="4429093" cy="521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22B5BC-0F2E-413A-B895-1ED59DE45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7827229"/>
            <a:ext cx="2118787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9486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11231880" cy="1219200"/>
          </a:xfrm>
        </p:spPr>
        <p:txBody>
          <a:bodyPr>
            <a:normAutofit/>
          </a:bodyPr>
          <a:lstStyle/>
          <a:p>
            <a:r>
              <a:rPr lang="en-US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Employment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1516"/>
            <a:ext cx="6035040" cy="4675472"/>
          </a:xfrm>
        </p:spPr>
        <p:txBody>
          <a:bodyPr vert="horz" lIns="130622" tIns="65311" rIns="130622" bIns="65311" rtlCol="0" anchor="t">
            <a:noAutofit/>
          </a:bodyPr>
          <a:lstStyle/>
          <a:p>
            <a:pPr marL="270510" indent="-205740" algn="just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Pay is biweekly, via direct deposit</a:t>
            </a:r>
            <a:endParaRPr lang="en-US" sz="2800" b="1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270510" indent="-205740" algn="just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Employees are eligible for benefits after 90 days</a:t>
            </a:r>
            <a:endParaRPr lang="en-US" sz="2800" b="1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270510" indent="-205740" algn="just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Alcohol and drug testing is required for all employees</a:t>
            </a:r>
            <a:endParaRPr lang="en-US" sz="2800" b="1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270510" indent="-205740" algn="just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Fitness testing is required for all employees</a:t>
            </a:r>
          </a:p>
          <a:p>
            <a:pPr marL="270510" indent="-205740" algn="just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Criminal record checks are also required for all employees</a:t>
            </a:r>
            <a:endParaRPr lang="en-US" sz="2800" b="1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270510" indent="-205740" algn="just"/>
            <a:endParaRPr lang="en-US" sz="2000" b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146" name="Picture 2" descr="O:\Data\Marketing Communications\3 Graphic Design Projects\Current Projects\ASL-440 HR Orientation Package\Approved Design\Links\ATCO Phot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1" r="26736"/>
          <a:stretch/>
        </p:blipFill>
        <p:spPr bwMode="auto">
          <a:xfrm>
            <a:off x="7681920" y="990600"/>
            <a:ext cx="5230170" cy="64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55858B-9AEC-4CE9-BEEB-6C8BB99A0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7600" y="7806411"/>
            <a:ext cx="1780186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1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3482E-9267-4744-8E84-68645696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13</a:t>
            </a:fld>
            <a:endParaRPr lang="en-US"/>
          </a:p>
        </p:txBody>
      </p:sp>
      <p:pic>
        <p:nvPicPr>
          <p:cNvPr id="1026" name="Picture 2" descr="A List of Over 100 Awesome Essential Questions Examples by Subject –  Wabisabi Learning">
            <a:extLst>
              <a:ext uri="{FF2B5EF4-FFF2-40B4-BE49-F238E27FC236}">
                <a16:creationId xmlns:a16="http://schemas.microsoft.com/office/drawing/2014/main" id="{8CA29E5D-3E85-42CF-96BA-28647F788B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371600"/>
            <a:ext cx="12992100" cy="46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10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81C44-8BC4-43AC-8069-BC95A710F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ATCO Frontec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75CF9-93E8-4BAB-A6D1-82B7E4236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807844"/>
            <a:ext cx="9936480" cy="5431156"/>
          </a:xfrm>
        </p:spPr>
        <p:txBody>
          <a:bodyPr/>
          <a:lstStyle/>
          <a:p>
            <a:r>
              <a:rPr lang="en-US"/>
              <a:t>ATCO Frontec is a division of ATCO</a:t>
            </a:r>
          </a:p>
          <a:p>
            <a:r>
              <a:rPr lang="en-US"/>
              <a:t>We offer a diverse range of services, including camp operations, facilities maintenance and disaster and emergency management.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8C147-B39F-4070-9508-0C449279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05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53C2-B4D3-4385-A240-E879D12F0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41976-C70F-4662-BF01-BF5C80BE7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30622" tIns="65311" rIns="130622" bIns="65311" rtlCol="0" anchor="t">
            <a:normAutofit/>
          </a:bodyPr>
          <a:lstStyle/>
          <a:p>
            <a:pPr marL="489585" indent="-489585"/>
            <a:r>
              <a:rPr lang="en-US"/>
              <a:t>Catering and kitchen operation positions</a:t>
            </a:r>
          </a:p>
          <a:p>
            <a:pPr marL="489585" indent="-489585"/>
            <a:r>
              <a:rPr lang="en-US"/>
              <a:t>Housekeeping and janitorial positions</a:t>
            </a:r>
            <a:endParaRPr lang="en-US">
              <a:cs typeface="Calibri"/>
            </a:endParaRPr>
          </a:p>
          <a:p>
            <a:pPr marL="489585" indent="-489585"/>
            <a:r>
              <a:rPr lang="en-US"/>
              <a:t>Repair and maintenance positions</a:t>
            </a:r>
            <a:endParaRPr lang="en-US">
              <a:cs typeface="Calibri"/>
            </a:endParaRPr>
          </a:p>
          <a:p>
            <a:pPr marL="489585" indent="-489585"/>
            <a:r>
              <a:rPr lang="en-US">
                <a:cs typeface="Calibri"/>
              </a:rPr>
              <a:t>Administrative positions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F821C-5B9B-4E8D-BDF8-4CB7703CA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30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5FC84-BAEC-4E72-8771-721E65C1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Current Opportunities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5452F-675B-4542-A5B0-22D040A38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30622" tIns="65311" rIns="130622" bIns="65311" rtlCol="0" anchor="t">
            <a:normAutofit/>
          </a:bodyPr>
          <a:lstStyle/>
          <a:p>
            <a:pPr marL="571500" indent="-571500"/>
            <a:r>
              <a:rPr lang="en-US" dirty="0"/>
              <a:t>Two Rivers, Site C (Fort St. John, BC)</a:t>
            </a:r>
            <a:endParaRPr lang="en-US" dirty="0">
              <a:cs typeface="Calibri"/>
            </a:endParaRPr>
          </a:p>
          <a:p>
            <a:pPr marL="489585" indent="-489585"/>
            <a:r>
              <a:rPr lang="en-US" dirty="0" err="1"/>
              <a:t>TransMountain</a:t>
            </a:r>
            <a:r>
              <a:rPr lang="en-US" dirty="0"/>
              <a:t> </a:t>
            </a:r>
            <a:r>
              <a:rPr lang="en-US" dirty="0" err="1"/>
              <a:t>Valemount</a:t>
            </a:r>
            <a:r>
              <a:rPr lang="en-US" dirty="0"/>
              <a:t> Lodge (</a:t>
            </a:r>
            <a:r>
              <a:rPr lang="en-US" dirty="0" err="1"/>
              <a:t>Valemount</a:t>
            </a:r>
            <a:r>
              <a:rPr lang="en-US" dirty="0"/>
              <a:t>, BC)</a:t>
            </a:r>
            <a:endParaRPr lang="en-US" dirty="0">
              <a:cs typeface="Calibri"/>
            </a:endParaRPr>
          </a:p>
          <a:p>
            <a:pPr marL="489585" indent="-489585"/>
            <a:r>
              <a:rPr lang="en-US" dirty="0" err="1"/>
              <a:t>TransMountain</a:t>
            </a:r>
            <a:r>
              <a:rPr lang="en-US" dirty="0"/>
              <a:t> Clearwater Lodge (Clearwater, BC)</a:t>
            </a:r>
            <a:endParaRPr lang="en-US" dirty="0">
              <a:cs typeface="Calibri"/>
            </a:endParaRPr>
          </a:p>
          <a:p>
            <a:pPr marL="489585" indent="-489585"/>
            <a:r>
              <a:rPr lang="en-US" dirty="0">
                <a:cs typeface="Calibri"/>
              </a:rPr>
              <a:t>Husky Sunrise Lodge (Fort McMurray, AB)</a:t>
            </a:r>
          </a:p>
          <a:p>
            <a:pPr marL="489585" indent="-489585"/>
            <a:r>
              <a:rPr lang="en-US" dirty="0">
                <a:cs typeface="Calibri"/>
              </a:rPr>
              <a:t>Elk Valley Lodge (Elkford, BC)</a:t>
            </a:r>
          </a:p>
          <a:p>
            <a:pPr marL="489585" indent="-489585"/>
            <a:r>
              <a:rPr lang="en-US" dirty="0">
                <a:cs typeface="Calibri"/>
              </a:rPr>
              <a:t>Silvertip Lodge (Watson Lake, BC)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9E8EB-A486-413E-A1F8-166FA2C4D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1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Two Rivers Lodge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5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90600" y="1678513"/>
            <a:ext cx="6555381" cy="162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6296" tIns="73149" rIns="146296" bIns="73149" anchor="t">
            <a:spAutoFit/>
          </a:bodyPr>
          <a:lstStyle>
            <a:lvl1pPr marL="180975" indent="-180975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defRPr/>
            </a:pPr>
            <a:r>
              <a:rPr lang="en-US" sz="2400" b="0" dirty="0">
                <a:latin typeface="+mn-lt"/>
                <a:cs typeface="Arial"/>
              </a:rPr>
              <a:t>This camp is a hotel-style workforce accommodation facility with </a:t>
            </a:r>
            <a:r>
              <a:rPr lang="en-US" sz="2400" b="0">
                <a:latin typeface="+mn-lt"/>
                <a:cs typeface="Arial"/>
              </a:rPr>
              <a:t>2,500 person</a:t>
            </a:r>
            <a:r>
              <a:rPr lang="en-US" sz="2400" b="0" dirty="0">
                <a:latin typeface="+mn-lt"/>
                <a:cs typeface="Arial"/>
              </a:rPr>
              <a:t> occupancy supporting the construction of the Site C dam project.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241148"/>
            <a:ext cx="9147978" cy="5949315"/>
          </a:xfrm>
          <a:prstGeom prst="rect">
            <a:avLst/>
          </a:prstGeom>
          <a:noFill/>
        </p:spPr>
        <p:txBody>
          <a:bodyPr wrap="square" lIns="146296" tIns="73149" rIns="146296" bIns="73149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>
                <a:cs typeface="Arial"/>
              </a:rPr>
              <a:t>Highlights:</a:t>
            </a:r>
            <a:br>
              <a:rPr lang="en-US" sz="2800" b="1" dirty="0">
                <a:cs typeface="Arial" panose="020B0604020202020204" pitchFamily="34" charset="0"/>
              </a:rPr>
            </a:br>
            <a:endParaRPr lang="en-US" sz="2800" b="1" dirty="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Camp opened in 2016</a:t>
            </a:r>
            <a:endParaRPr lang="en-US" sz="2800" b="1" dirty="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Full time, permanent positions with the Teamsters Union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Over 200 employees are part of the ATCO Team at this project</a:t>
            </a:r>
            <a:endParaRPr lang="en-US" sz="2800" b="1" dirty="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The work rotation at this project is 14 days on, 7 days off</a:t>
            </a:r>
            <a:endParaRPr lang="en-US" sz="2800" b="1" dirty="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Travel allowance is included based on the employee's distance from site.</a:t>
            </a:r>
            <a:endParaRPr lang="en-US" sz="2800" b="1" dirty="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048370" y="990600"/>
            <a:ext cx="6533660" cy="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F7A4115-409C-41BB-8D4E-B10FA3AD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7751124"/>
            <a:ext cx="1780186" cy="402371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702BE9FB-D005-4385-9B7B-3698848D2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4229" y="1672409"/>
            <a:ext cx="4862285" cy="254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75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Transmountain</a:t>
            </a:r>
            <a:r>
              <a:rPr lang="en-US"/>
              <a:t> </a:t>
            </a:r>
            <a:r>
              <a:rPr lang="en-US" err="1"/>
              <a:t>Valemount</a:t>
            </a:r>
            <a:r>
              <a:rPr lang="en-US"/>
              <a:t> Lodge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6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90600" y="1678513"/>
            <a:ext cx="6555381" cy="125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6296" tIns="73149" rIns="146296" bIns="73149">
            <a:spAutoFit/>
          </a:bodyPr>
          <a:lstStyle>
            <a:lvl1pPr marL="180975" indent="-180975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defRPr/>
            </a:pPr>
            <a:r>
              <a:rPr lang="en-US" sz="2400" b="0">
                <a:latin typeface="+mn-lt"/>
                <a:cs typeface="Arial" panose="020B0604020202020204" pitchFamily="34" charset="0"/>
              </a:rPr>
              <a:t>This camp is a hotel-style workforce accommodation facility with 600 person occupancy.</a:t>
            </a:r>
            <a:r>
              <a:rPr lang="en-US" sz="2400" b="0">
                <a:latin typeface="+mn-lt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241148"/>
            <a:ext cx="6561533" cy="5179873"/>
          </a:xfrm>
          <a:prstGeom prst="rect">
            <a:avLst/>
          </a:prstGeom>
          <a:noFill/>
        </p:spPr>
        <p:txBody>
          <a:bodyPr wrap="square" lIns="146296" tIns="73149" rIns="146296" bIns="73149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cs typeface="Arial"/>
              </a:rPr>
              <a:t>Highlights:</a:t>
            </a:r>
            <a:br>
              <a:rPr lang="en-US" sz="2800" b="1" dirty="0">
                <a:cs typeface="Arial" panose="020B0604020202020204" pitchFamily="34" charset="0"/>
              </a:rPr>
            </a:br>
            <a:endParaRPr lang="en-US" sz="2800" b="1" dirty="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Camp opened July 2020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The facility will operate for 30 months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Full time positions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Local employees work on a 4 day on, 4 day off rotation</a:t>
            </a:r>
            <a:endParaRPr lang="en-US" sz="2800" b="1" dirty="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Non local employees work on a 20 day on, 10 day off rotation.</a:t>
            </a:r>
            <a:endParaRPr lang="en-US" sz="28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048370" y="990600"/>
            <a:ext cx="6533660" cy="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F7A4115-409C-41BB-8D4E-B10FA3AD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7751124"/>
            <a:ext cx="1780186" cy="402371"/>
          </a:xfrm>
          <a:prstGeom prst="rect">
            <a:avLst/>
          </a:prstGeom>
        </p:spPr>
      </p:pic>
      <p:pic>
        <p:nvPicPr>
          <p:cNvPr id="9" name="Picture 10" descr="People walking on a sandy beach&#10;&#10;Description automatically generated">
            <a:extLst>
              <a:ext uri="{FF2B5EF4-FFF2-40B4-BE49-F238E27FC236}">
                <a16:creationId xmlns:a16="http://schemas.microsoft.com/office/drawing/2014/main" id="{A3CEDC38-76D1-436C-8EFD-725361224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2114" y="1506648"/>
            <a:ext cx="6560456" cy="316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45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Transmountain</a:t>
            </a:r>
            <a:r>
              <a:rPr lang="en-US"/>
              <a:t> Clearwater Lodge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7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90600" y="1678513"/>
            <a:ext cx="6555381" cy="125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6296" tIns="73149" rIns="146296" bIns="73149">
            <a:spAutoFit/>
          </a:bodyPr>
          <a:lstStyle>
            <a:lvl1pPr marL="180975" indent="-180975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defRPr/>
            </a:pPr>
            <a:r>
              <a:rPr lang="en-US" sz="2400" b="0">
                <a:latin typeface="+mn-lt"/>
                <a:cs typeface="Arial" panose="020B0604020202020204" pitchFamily="34" charset="0"/>
              </a:rPr>
              <a:t>This camp is a hotel-style workforce accommodation facility with 600 person occupancy.</a:t>
            </a:r>
            <a:r>
              <a:rPr lang="en-US" sz="2400" b="0">
                <a:latin typeface="+mn-lt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241148"/>
            <a:ext cx="7985384" cy="5118318"/>
          </a:xfrm>
          <a:prstGeom prst="rect">
            <a:avLst/>
          </a:prstGeom>
          <a:noFill/>
        </p:spPr>
        <p:txBody>
          <a:bodyPr wrap="square" lIns="146296" tIns="73149" rIns="146296" bIns="73149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cs typeface="Arial"/>
              </a:rPr>
              <a:t>Highlights:</a:t>
            </a:r>
            <a:br>
              <a:rPr lang="en-US" sz="2400" b="1" dirty="0">
                <a:cs typeface="Arial" panose="020B0604020202020204" pitchFamily="34" charset="0"/>
              </a:rPr>
            </a:br>
            <a:endParaRPr lang="en-US" sz="24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Camp will open Oct 2020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The facility will operate for 30 months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Full time positions</a:t>
            </a:r>
          </a:p>
          <a:p>
            <a:pPr marL="456565" indent="-456565">
              <a:spcAft>
                <a:spcPts val="600"/>
              </a:spcAft>
              <a:buFont typeface="Arial,Sans-Serif" panose="020B0604020202020204" pitchFamily="34" charset="0"/>
              <a:buChar char="•"/>
            </a:pPr>
            <a:r>
              <a:rPr lang="en-US" sz="2800" b="1" dirty="0">
                <a:ea typeface="+mn-lt"/>
                <a:cs typeface="+mn-lt"/>
              </a:rPr>
              <a:t>Local employees work on a 4 day on, 4 day off rotation</a:t>
            </a:r>
          </a:p>
          <a:p>
            <a:pPr marL="456565" indent="-456565">
              <a:spcAft>
                <a:spcPts val="600"/>
              </a:spcAft>
              <a:buFont typeface="Arial,Sans-Serif" panose="020B0604020202020204" pitchFamily="34" charset="0"/>
              <a:buChar char="•"/>
            </a:pPr>
            <a:r>
              <a:rPr lang="en-US" sz="2800" b="1" dirty="0">
                <a:ea typeface="+mn-lt"/>
                <a:cs typeface="+mn-lt"/>
              </a:rPr>
              <a:t>Non local employees work on a 20 day on, 10 day off rotation.</a:t>
            </a:r>
            <a:endParaRPr lang="en-US" sz="2400" b="1" dirty="0">
              <a:cs typeface="Calibri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048370" y="990600"/>
            <a:ext cx="6533660" cy="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F7A4115-409C-41BB-8D4E-B10FA3AD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7751124"/>
            <a:ext cx="1780186" cy="402371"/>
          </a:xfrm>
          <a:prstGeom prst="rect">
            <a:avLst/>
          </a:prstGeom>
        </p:spPr>
      </p:pic>
      <p:pic>
        <p:nvPicPr>
          <p:cNvPr id="7" name="Picture 7" descr="A person standing in a kitchen&#10;&#10;Description automatically generated">
            <a:extLst>
              <a:ext uri="{FF2B5EF4-FFF2-40B4-BE49-F238E27FC236}">
                <a16:creationId xmlns:a16="http://schemas.microsoft.com/office/drawing/2014/main" id="{7E520C53-6035-446C-A0CE-37723BE14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486" y="1746078"/>
            <a:ext cx="4920342" cy="325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6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Husky Sunrise Lodge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8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90600" y="1678513"/>
            <a:ext cx="6555381" cy="162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6296" tIns="73149" rIns="146296" bIns="73149" anchor="t">
            <a:spAutoFit/>
          </a:bodyPr>
          <a:lstStyle>
            <a:lvl1pPr marL="180975" indent="-180975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defRPr/>
            </a:pPr>
            <a:r>
              <a:rPr lang="en-US" sz="2400" b="0" dirty="0">
                <a:latin typeface="+mn-lt"/>
                <a:cs typeface="Arial"/>
              </a:rPr>
              <a:t>This camp is a hotel-style workforce accommodation facility with </a:t>
            </a:r>
            <a:r>
              <a:rPr lang="en-US" sz="2400" b="0">
                <a:latin typeface="+mn-lt"/>
                <a:cs typeface="Arial"/>
              </a:rPr>
              <a:t>1,400 person</a:t>
            </a:r>
            <a:r>
              <a:rPr lang="en-US" sz="2400" b="0" dirty="0">
                <a:latin typeface="+mn-lt"/>
                <a:cs typeface="Arial"/>
              </a:rPr>
              <a:t> occupancy supporting the Husky Sunrise oil and gas project site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241148"/>
            <a:ext cx="6940356" cy="6241703"/>
          </a:xfrm>
          <a:prstGeom prst="rect">
            <a:avLst/>
          </a:prstGeom>
          <a:noFill/>
        </p:spPr>
        <p:txBody>
          <a:bodyPr wrap="square" lIns="146296" tIns="73149" rIns="146296" bIns="73149" rtlCol="0" anchor="t">
            <a:spAutoFit/>
          </a:bodyPr>
          <a:lstStyle/>
          <a:p>
            <a:pPr>
              <a:spcAft>
                <a:spcPts val="600"/>
              </a:spcAft>
            </a:pPr>
            <a:endParaRPr lang="en-US" sz="2200" b="1"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b="1" dirty="0">
                <a:cs typeface="Arial"/>
              </a:rPr>
              <a:t>Highlights:</a:t>
            </a:r>
            <a:br>
              <a:rPr lang="en-US" sz="2800" b="1" dirty="0">
                <a:cs typeface="Arial" panose="020B0604020202020204" pitchFamily="34" charset="0"/>
              </a:rPr>
            </a:b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Camp opened in 2015</a:t>
            </a: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Full time, permanent positions </a:t>
            </a: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The work rotation at this project is 21 days on, 7 days off</a:t>
            </a: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Flights are included from Calgary, AB and Edmonton, AB</a:t>
            </a: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048370" y="990600"/>
            <a:ext cx="6533660" cy="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F7A4115-409C-41BB-8D4E-B10FA3AD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7751124"/>
            <a:ext cx="1780186" cy="4023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9AA6D8-8115-4FD5-A2F3-AED534E8C753}"/>
              </a:ext>
            </a:extLst>
          </p:cNvPr>
          <p:cNvSpPr txBox="1"/>
          <p:nvPr/>
        </p:nvSpPr>
        <p:spPr>
          <a:xfrm>
            <a:off x="5943600" y="3886200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600">
              <a:cs typeface="Calibri"/>
            </a:endParaRPr>
          </a:p>
        </p:txBody>
      </p:sp>
      <p:pic>
        <p:nvPicPr>
          <p:cNvPr id="8" name="Picture 8" descr="A person sitting at a desk in front of a television&#10;&#10;Description automatically generated">
            <a:extLst>
              <a:ext uri="{FF2B5EF4-FFF2-40B4-BE49-F238E27FC236}">
                <a16:creationId xmlns:a16="http://schemas.microsoft.com/office/drawing/2014/main" id="{703868DD-AC48-4BEC-8B68-E831CD6A8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400" y="1504373"/>
            <a:ext cx="5254171" cy="392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51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Elk Valley Lodge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72DE-6871-460F-835C-F83742FEF1AD}" type="slidenum">
              <a:rPr lang="en-US" smtClean="0"/>
              <a:t>9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90600" y="1678513"/>
            <a:ext cx="6555381" cy="162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6296" tIns="73149" rIns="146296" bIns="73149" anchor="t">
            <a:spAutoFit/>
          </a:bodyPr>
          <a:lstStyle>
            <a:lvl1pPr marL="180975" indent="-180975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defRPr/>
            </a:pPr>
            <a:r>
              <a:rPr lang="en-US" sz="2400" b="0">
                <a:latin typeface="+mn-lt"/>
                <a:cs typeface="Arial"/>
              </a:rPr>
              <a:t>This camp is a hotel-style workforce accommodation facility with 450 person occupancy supporting the mining industry in the Elk Valley region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241148"/>
            <a:ext cx="7084047" cy="6241703"/>
          </a:xfrm>
          <a:prstGeom prst="rect">
            <a:avLst/>
          </a:prstGeom>
          <a:noFill/>
        </p:spPr>
        <p:txBody>
          <a:bodyPr wrap="square" lIns="146296" tIns="73149" rIns="146296" bIns="73149" rtlCol="0" anchor="t">
            <a:spAutoFit/>
          </a:bodyPr>
          <a:lstStyle/>
          <a:p>
            <a:pPr>
              <a:spcAft>
                <a:spcPts val="600"/>
              </a:spcAft>
            </a:pPr>
            <a:endParaRPr lang="en-US" sz="2200" b="1"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b="1" dirty="0">
                <a:cs typeface="Arial"/>
              </a:rPr>
              <a:t>Highlights:</a:t>
            </a:r>
            <a:br>
              <a:rPr lang="en-US" sz="2800" b="1" dirty="0">
                <a:cs typeface="Arial" panose="020B0604020202020204" pitchFamily="34" charset="0"/>
              </a:rPr>
            </a:b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Camp opened in 2019</a:t>
            </a:r>
            <a:endParaRPr lang="en-US" sz="2800" b="1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cs typeface="Arial"/>
              </a:rPr>
              <a:t>Full time, permanent positions </a:t>
            </a:r>
          </a:p>
          <a:p>
            <a:pPr marL="456565" indent="-456565">
              <a:spcAft>
                <a:spcPts val="600"/>
              </a:spcAft>
              <a:buFont typeface="Arial,Sans-Serif" panose="020B0604020202020204" pitchFamily="34" charset="0"/>
              <a:buChar char="•"/>
            </a:pPr>
            <a:r>
              <a:rPr lang="en-US" sz="2800" b="1" dirty="0">
                <a:ea typeface="+mn-lt"/>
                <a:cs typeface="+mn-lt"/>
              </a:rPr>
              <a:t>Local employees work on a 4 day on, 4 day off rotation</a:t>
            </a:r>
          </a:p>
          <a:p>
            <a:pPr marL="456565" indent="-456565">
              <a:spcAft>
                <a:spcPts val="600"/>
              </a:spcAft>
              <a:buFont typeface="Arial,Sans-Serif" panose="020B0604020202020204" pitchFamily="34" charset="0"/>
              <a:buChar char="•"/>
            </a:pPr>
            <a:r>
              <a:rPr lang="en-US" sz="2800" b="1" dirty="0">
                <a:ea typeface="+mn-lt"/>
                <a:cs typeface="+mn-lt"/>
              </a:rPr>
              <a:t>Non local employees work on a 20 day on, 10 day off rotation.</a:t>
            </a:r>
            <a:endParaRPr lang="en-US">
              <a:cs typeface="Calibri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  <a:p>
            <a:pPr marL="456565" indent="-45656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048370" y="990600"/>
            <a:ext cx="6533660" cy="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F7A4115-409C-41BB-8D4E-B10FA3AD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7751124"/>
            <a:ext cx="1780186" cy="402371"/>
          </a:xfrm>
          <a:prstGeom prst="rect">
            <a:avLst/>
          </a:prstGeom>
        </p:spPr>
      </p:pic>
      <p:pic>
        <p:nvPicPr>
          <p:cNvPr id="7" name="Picture 7" descr="A person standing in a room&#10;&#10;Description automatically generated">
            <a:extLst>
              <a:ext uri="{FF2B5EF4-FFF2-40B4-BE49-F238E27FC236}">
                <a16:creationId xmlns:a16="http://schemas.microsoft.com/office/drawing/2014/main" id="{C4070819-BFA8-4EBC-91C9-EEA6960EE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2914" y="1501445"/>
            <a:ext cx="4151085" cy="554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88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r">
          <a:defRPr sz="16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440669267614448BB737493B5237D6" ma:contentTypeVersion="13" ma:contentTypeDescription="Create a new document." ma:contentTypeScope="" ma:versionID="b4c5e12772023fc270e4a16281bd7802">
  <xsd:schema xmlns:xsd="http://www.w3.org/2001/XMLSchema" xmlns:xs="http://www.w3.org/2001/XMLSchema" xmlns:p="http://schemas.microsoft.com/office/2006/metadata/properties" xmlns:ns3="49f8526d-a187-443c-bf8a-576cd056f88c" xmlns:ns4="23b726bb-76f8-4789-9658-15858c0b6f2d" targetNamespace="http://schemas.microsoft.com/office/2006/metadata/properties" ma:root="true" ma:fieldsID="d330b280b87db970cee8373da32f1852" ns3:_="" ns4:_="">
    <xsd:import namespace="49f8526d-a187-443c-bf8a-576cd056f88c"/>
    <xsd:import namespace="23b726bb-76f8-4789-9658-15858c0b6f2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8526d-a187-443c-bf8a-576cd056f8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726bb-76f8-4789-9658-15858c0b6f2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FE44CE-5B68-4999-95F7-70C867F0541D}">
  <ds:schemaRefs>
    <ds:schemaRef ds:uri="23b726bb-76f8-4789-9658-15858c0b6f2d"/>
    <ds:schemaRef ds:uri="49f8526d-a187-443c-bf8a-576cd056f8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AD7D95A-CC57-4577-A648-41F0D7A36C81}">
  <ds:schemaRefs>
    <ds:schemaRef ds:uri="23b726bb-76f8-4789-9658-15858c0b6f2d"/>
    <ds:schemaRef ds:uri="49f8526d-a187-443c-bf8a-576cd056f88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FAE70EB-689F-449F-A466-63DF28E505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13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ATCO Frontec</vt:lpstr>
      <vt:lpstr>Types of Opportunities</vt:lpstr>
      <vt:lpstr>Current Opportunities </vt:lpstr>
      <vt:lpstr>Two Rivers Lodge</vt:lpstr>
      <vt:lpstr>Transmountain Valemount Lodge</vt:lpstr>
      <vt:lpstr>Transmountain Clearwater Lodge</vt:lpstr>
      <vt:lpstr>Husky Sunrise Lodge</vt:lpstr>
      <vt:lpstr>Elk Valley Lodge</vt:lpstr>
      <vt:lpstr>Silvertip Lodge</vt:lpstr>
      <vt:lpstr>PowerPoint Presentation</vt:lpstr>
      <vt:lpstr>Employment Details</vt:lpstr>
      <vt:lpstr>PowerPoint Presentation</vt:lpstr>
    </vt:vector>
  </TitlesOfParts>
  <Company>ATCO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McLaughlin, Tara</dc:creator>
  <cp:revision>43</cp:revision>
  <cp:lastPrinted>2019-02-26T22:23:58Z</cp:lastPrinted>
  <dcterms:created xsi:type="dcterms:W3CDTF">2016-11-24T18:34:54Z</dcterms:created>
  <dcterms:modified xsi:type="dcterms:W3CDTF">2020-09-29T15:13:27Z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0x0101003A440669267614448BB737493B5237D6</vt:lpwstr>
  </property>
</Properties>
</file>